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7" r:id="rId10"/>
    <p:sldId id="264" r:id="rId11"/>
    <p:sldId id="26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02" autoAdjust="0"/>
  </p:normalViewPr>
  <p:slideViewPr>
    <p:cSldViewPr>
      <p:cViewPr>
        <p:scale>
          <a:sx n="90" d="100"/>
          <a:sy n="90" d="100"/>
        </p:scale>
        <p:origin x="-2244" y="-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CA" dirty="0" smtClean="0"/>
              <a:t>Wolfe Island</a:t>
            </a:r>
            <a:endParaRPr lang="en-CA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Wolfe Island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 $</a:t>
                    </a:r>
                    <a:r>
                      <a:rPr lang="en-US" smtClean="0"/>
                      <a:t>1,483,640 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 $</a:t>
                    </a:r>
                    <a:r>
                      <a:rPr lang="en-US" smtClean="0"/>
                      <a:t>555,946 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 $</a:t>
                    </a:r>
                    <a:r>
                      <a:rPr lang="en-US" smtClean="0"/>
                      <a:t>456,204 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Township</c:v>
                </c:pt>
                <c:pt idx="1">
                  <c:v>County</c:v>
                </c:pt>
                <c:pt idx="2">
                  <c:v>Education</c:v>
                </c:pt>
              </c:strCache>
            </c:strRef>
          </c:cat>
          <c:val>
            <c:numRef>
              <c:f>Sheet1!$B$2:$B$4</c:f>
              <c:numCache>
                <c:formatCode>_("$"* #,##0.00_);_("$"* \(#,##0.00\);_("$"* "-"??_);_(@_)</c:formatCode>
                <c:ptCount val="3"/>
                <c:pt idx="0">
                  <c:v>1483640</c:v>
                </c:pt>
                <c:pt idx="1">
                  <c:v>555946</c:v>
                </c:pt>
                <c:pt idx="2">
                  <c:v>456204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Howe Island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 $</a:t>
                    </a:r>
                    <a:r>
                      <a:rPr lang="en-US" smtClean="0"/>
                      <a:t>790,619 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 $</a:t>
                    </a:r>
                    <a:r>
                      <a:rPr lang="en-US" smtClean="0"/>
                      <a:t>382,673 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 $</a:t>
                    </a:r>
                    <a:r>
                      <a:rPr lang="en-US" smtClean="0"/>
                      <a:t>314,018 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Township</c:v>
                </c:pt>
                <c:pt idx="1">
                  <c:v>County</c:v>
                </c:pt>
                <c:pt idx="2">
                  <c:v>Education</c:v>
                </c:pt>
              </c:strCache>
            </c:strRef>
          </c:cat>
          <c:val>
            <c:numRef>
              <c:f>Sheet1!$B$2:$B$4</c:f>
              <c:numCache>
                <c:formatCode>_("$"* #,##0.00_);_("$"* \(#,##0.00\);_("$"* "-"??_);_(@_)</c:formatCode>
                <c:ptCount val="3"/>
                <c:pt idx="0">
                  <c:v>790120</c:v>
                </c:pt>
                <c:pt idx="1">
                  <c:v>382673</c:v>
                </c:pt>
                <c:pt idx="2">
                  <c:v>314018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647C4-7DC9-4A40-856F-AF581634D2D0}" type="datetimeFigureOut">
              <a:rPr lang="en-CA" smtClean="0"/>
              <a:t>2020-06-03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13E44-9534-4082-84BD-9D25CAC6A48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5464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C13E44-9534-4082-84BD-9D25CAC6A483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892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C13E44-9534-4082-84BD-9D25CAC6A483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7811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C13E44-9534-4082-84BD-9D25CAC6A483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9229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C13E44-9534-4082-84BD-9D25CAC6A483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9229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74C9-F8C3-4471-ADD6-18E70A202FA2}" type="datetime1">
              <a:rPr lang="en-CA" smtClean="0"/>
              <a:t>2020-06-03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9E13-08F0-474A-9C29-695E07AAEE2D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79F5-8C3A-4DF8-BED6-CE7B5EF8BBA6}" type="datetime1">
              <a:rPr lang="en-CA" smtClean="0"/>
              <a:t>2020-06-03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9E13-08F0-474A-9C29-695E07AAEE2D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E5D2-761C-4FE7-9E61-1F531A5B3E0D}" type="datetime1">
              <a:rPr lang="en-CA" smtClean="0"/>
              <a:t>2020-06-03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9E13-08F0-474A-9C29-695E07AAEE2D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7650-97B3-4E8A-92CE-C6C9B3F26791}" type="datetime1">
              <a:rPr lang="en-CA" smtClean="0"/>
              <a:t>2020-06-03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9E13-08F0-474A-9C29-695E07AAEE2D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B941-9BFD-48C9-9CDD-C7177A092362}" type="datetime1">
              <a:rPr lang="en-CA" smtClean="0"/>
              <a:t>2020-06-03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9E13-08F0-474A-9C29-695E07AAEE2D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1D4AF-3FB5-4735-B2B4-1B972E34FEB5}" type="datetime1">
              <a:rPr lang="en-CA" smtClean="0"/>
              <a:t>2020-06-03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9E13-08F0-474A-9C29-695E07AAEE2D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272C7-1795-40AA-BEA3-E69CD3CE3CF6}" type="datetime1">
              <a:rPr lang="en-CA" smtClean="0"/>
              <a:t>2020-06-03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9E13-08F0-474A-9C29-695E07AAEE2D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4FD9A-32EF-4559-9ADA-D2F954F56E8B}" type="datetime1">
              <a:rPr lang="en-CA" smtClean="0"/>
              <a:t>2020-06-03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9E13-08F0-474A-9C29-695E07AAEE2D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FA4F3-04FD-4B43-BCF1-E18F5F54A18A}" type="datetime1">
              <a:rPr lang="en-CA" smtClean="0"/>
              <a:t>2020-06-03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9E13-08F0-474A-9C29-695E07AAEE2D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14C4-1271-4F75-987F-F2FEA6A8504E}" type="datetime1">
              <a:rPr lang="en-CA" smtClean="0"/>
              <a:t>2020-06-03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9E13-08F0-474A-9C29-695E07AAEE2D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553B-642B-4661-8124-BD949B599F19}" type="datetime1">
              <a:rPr lang="en-CA" smtClean="0"/>
              <a:t>2020-06-03</a:t>
            </a:fld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DF9E13-08F0-474A-9C29-695E07AAEE2D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1DF9E13-08F0-474A-9C29-695E07AAEE2D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238FE55-EDA4-458D-B6C8-EF4543627870}" type="datetime1">
              <a:rPr lang="en-CA" smtClean="0"/>
              <a:t>2020-06-03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>
                <a:latin typeface="+mn-lt"/>
              </a:rPr>
              <a:t>2020 Budget</a:t>
            </a:r>
            <a:endParaRPr lang="en-CA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657200"/>
          </a:xfrm>
        </p:spPr>
        <p:txBody>
          <a:bodyPr>
            <a:normAutofit/>
          </a:bodyPr>
          <a:lstStyle/>
          <a:p>
            <a:r>
              <a:rPr lang="en-CA" sz="3200" b="1" dirty="0" smtClean="0">
                <a:solidFill>
                  <a:schemeClr val="accent1">
                    <a:lumMod val="75000"/>
                  </a:schemeClr>
                </a:solidFill>
              </a:rPr>
              <a:t>TOWNSHIP OF FRONTENAC ISLANDS</a:t>
            </a:r>
            <a:endParaRPr lang="en-CA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836712"/>
            <a:ext cx="1564644" cy="144016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9E13-08F0-474A-9C29-695E07AAEE2D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40518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sz="3200" b="1" smtClean="0">
                <a:latin typeface="+mn-lt"/>
              </a:rPr>
              <a:t>Obligatory Reserves</a:t>
            </a:r>
            <a:endParaRPr lang="en-CA" sz="3200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7324755"/>
              </p:ext>
            </p:extLst>
          </p:nvPr>
        </p:nvGraphicFramePr>
        <p:xfrm>
          <a:off x="457200" y="1600200"/>
          <a:ext cx="764319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33192"/>
              </a:tblGrid>
              <a:tr h="37084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b="1" dirty="0" smtClean="0"/>
                        <a:t>Development Charges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400" b="1" dirty="0" smtClean="0"/>
                        <a:t>$66,121</a:t>
                      </a:r>
                      <a:endParaRPr lang="en-CA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b="1" dirty="0" smtClean="0"/>
                        <a:t>Wolfe Island Building Department</a:t>
                      </a:r>
                      <a:r>
                        <a:rPr lang="en-CA" sz="1400" b="1" baseline="0" dirty="0" smtClean="0"/>
                        <a:t> 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400" b="1" dirty="0" smtClean="0"/>
                        <a:t>$110,209</a:t>
                      </a:r>
                      <a:endParaRPr lang="en-CA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b="1" dirty="0" smtClean="0"/>
                        <a:t>Howe Island Building Department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400" b="1" dirty="0" smtClean="0"/>
                        <a:t>$89,763</a:t>
                      </a:r>
                      <a:endParaRPr lang="en-CA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b="1" dirty="0" smtClean="0"/>
                        <a:t>Federal Gas Tax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400" b="1" dirty="0" smtClean="0">
                          <a:solidFill>
                            <a:schemeClr val="tx1"/>
                          </a:solidFill>
                        </a:rPr>
                        <a:t>$100,895</a:t>
                      </a:r>
                      <a:endParaRPr lang="en-C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b="1" dirty="0" smtClean="0"/>
                        <a:t>Total</a:t>
                      </a:r>
                      <a:endParaRPr lang="en-C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/>
                        <a:t>$366,988</a:t>
                      </a:r>
                      <a:endParaRPr lang="en-CA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9E13-08F0-474A-9C29-695E07AAEE2D}" type="slidenum">
              <a:rPr lang="en-CA" smtClean="0"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31574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 smtClean="0">
                <a:latin typeface="+mn-lt"/>
              </a:rPr>
              <a:t>Wolfe Island Debenture Status</a:t>
            </a:r>
            <a:endParaRPr lang="en-CA" sz="2400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4303351"/>
              </p:ext>
            </p:extLst>
          </p:nvPr>
        </p:nvGraphicFramePr>
        <p:xfrm>
          <a:off x="457200" y="1600200"/>
          <a:ext cx="7620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37084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Community Centre</a:t>
                      </a:r>
                      <a:r>
                        <a:rPr lang="en-US" sz="1400" b="1" baseline="0" dirty="0" smtClean="0"/>
                        <a:t> Roof  (2025)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$136,092</a:t>
                      </a:r>
                      <a:endParaRPr lang="en-CA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Seniors Apartments          (2045)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$686,000</a:t>
                      </a:r>
                      <a:endParaRPr lang="en-CA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9E13-08F0-474A-9C29-695E07AAEE2D}" type="slidenum">
              <a:rPr lang="en-CA" smtClean="0"/>
              <a:t>11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81317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sz="3200" b="1" dirty="0" smtClean="0">
                <a:latin typeface="+mn-lt"/>
              </a:rPr>
              <a:t>Breakdown average residential 2020</a:t>
            </a:r>
            <a:endParaRPr lang="en-CA" sz="3200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948774"/>
              </p:ext>
            </p:extLst>
          </p:nvPr>
        </p:nvGraphicFramePr>
        <p:xfrm>
          <a:off x="395536" y="1484784"/>
          <a:ext cx="7704856" cy="43304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700"/>
                <a:gridCol w="870169"/>
                <a:gridCol w="899363"/>
                <a:gridCol w="864096"/>
                <a:gridCol w="792088"/>
                <a:gridCol w="854779"/>
                <a:gridCol w="870169"/>
                <a:gridCol w="745898"/>
                <a:gridCol w="625498"/>
                <a:gridCol w="648072"/>
                <a:gridCol w="76392"/>
                <a:gridCol w="139632"/>
              </a:tblGrid>
              <a:tr h="360040">
                <a:tc gridSpan="12"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endParaRPr lang="en-CA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269174">
                <a:tc gridSpan="12"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400" dirty="0">
                          <a:effectLst/>
                        </a:rPr>
                        <a:t>Residential tax rate WOLFE ISLAND WARD</a:t>
                      </a:r>
                      <a:endParaRPr lang="en-CA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310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CA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Assessment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Residential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Household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Average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Total 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2020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 Tax Rate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Education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19%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County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22%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Township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59%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Total 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Levy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2020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Total 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Levy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2019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Increase over </a:t>
                      </a:r>
                      <a:r>
                        <a:rPr lang="en-US" sz="1100" dirty="0" smtClean="0">
                          <a:effectLst/>
                        </a:rPr>
                        <a:t>2019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%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Change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</a:tr>
              <a:tr h="204165"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CA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324,807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0.00837028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0.00153000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0.00186451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0.00497577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$2,718.73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$2,636.62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$82.11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3.1%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</a:tr>
              <a:tr h="232767"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CA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100,000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 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$</a:t>
                      </a:r>
                      <a:r>
                        <a:rPr lang="en-US" sz="1100" dirty="0" smtClean="0">
                          <a:effectLst/>
                        </a:rPr>
                        <a:t>153.00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$</a:t>
                      </a:r>
                      <a:r>
                        <a:rPr lang="en-US" sz="1100" dirty="0" smtClean="0">
                          <a:effectLst/>
                        </a:rPr>
                        <a:t>186.45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$497.58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$837.03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</a:tr>
              <a:tr h="204165">
                <a:tc gridSpan="12"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CA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204165">
                <a:tc gridSpan="12"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400" dirty="0">
                          <a:effectLst/>
                        </a:rPr>
                        <a:t>Residential tax rate HOWE ISLAND WARD</a:t>
                      </a:r>
                      <a:endParaRPr lang="en-CA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908536"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Assessment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Residential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Household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Average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Total </a:t>
                      </a:r>
                      <a:endParaRPr lang="en-CA" sz="1100" dirty="0" smtClean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2020</a:t>
                      </a:r>
                      <a:endParaRPr lang="en-CA" sz="1100" dirty="0" smtClean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 Tax Rate</a:t>
                      </a:r>
                      <a:endParaRPr lang="en-CA" sz="11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21%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25%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CA" sz="1100" dirty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54%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Total </a:t>
                      </a:r>
                      <a:endParaRPr lang="en-CA" sz="1100" dirty="0" smtClean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Levy</a:t>
                      </a:r>
                      <a:endParaRPr lang="en-CA" sz="1100" dirty="0" smtClean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2020</a:t>
                      </a:r>
                      <a:endParaRPr lang="en-CA" sz="11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Total </a:t>
                      </a:r>
                      <a:endParaRPr lang="en-CA" sz="1100" dirty="0" smtClean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Levy</a:t>
                      </a:r>
                      <a:endParaRPr lang="en-CA" sz="1100" dirty="0" smtClean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2019</a:t>
                      </a:r>
                      <a:endParaRPr lang="en-CA" sz="11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Increase over 2019</a:t>
                      </a:r>
                      <a:endParaRPr lang="en-CA" sz="1100" dirty="0" smtClean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 </a:t>
                      </a:r>
                      <a:endParaRPr lang="en-CA" sz="9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CA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%</a:t>
                      </a:r>
                      <a:endParaRPr lang="en-CA" sz="1100" dirty="0" smtClean="0">
                        <a:effectLst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Change</a:t>
                      </a:r>
                      <a:endParaRPr lang="en-CA" sz="11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endParaRPr lang="en-CA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 gridSpan="2">
                  <a:txBody>
                    <a:bodyPr/>
                    <a:lstStyle/>
                    <a:p>
                      <a:endParaRPr lang="en-CA" dirty="0"/>
                    </a:p>
                  </a:txBody>
                  <a:tcPr marL="50992" marR="50992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endParaRPr lang="en-CA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</a:tr>
              <a:tr h="204165"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557,719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0.00724667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0.00153000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0.00186451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0.00385216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$4,041.61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$</a:t>
                      </a:r>
                      <a:r>
                        <a:rPr lang="en-US" sz="1100" dirty="0" smtClean="0">
                          <a:effectLst/>
                        </a:rPr>
                        <a:t>3,901.04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$140.57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3.6%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CA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endParaRPr lang="en-CA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</a:tr>
              <a:tr h="204165"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100,000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$</a:t>
                      </a:r>
                      <a:r>
                        <a:rPr lang="en-US" sz="1100" dirty="0" smtClean="0">
                          <a:effectLst/>
                        </a:rPr>
                        <a:t>153.00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$</a:t>
                      </a:r>
                      <a:r>
                        <a:rPr lang="en-US" sz="1100" dirty="0" smtClean="0">
                          <a:effectLst/>
                        </a:rPr>
                        <a:t>186.45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$</a:t>
                      </a:r>
                      <a:r>
                        <a:rPr lang="en-US" sz="1100" dirty="0" smtClean="0">
                          <a:effectLst/>
                        </a:rPr>
                        <a:t>385.52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</a:rPr>
                        <a:t>$</a:t>
                      </a:r>
                      <a:r>
                        <a:rPr lang="en-US" sz="1100" dirty="0" smtClean="0">
                          <a:effectLst/>
                        </a:rPr>
                        <a:t>724.97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CA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CA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CA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CA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endParaRPr lang="en-CA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2" marR="50992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9E13-08F0-474A-9C29-695E07AAEE2D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9751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sz="3200" b="1" dirty="0" smtClean="0">
                <a:latin typeface="+mn-lt"/>
              </a:rPr>
              <a:t>Total Residential Dollars to be Raised</a:t>
            </a:r>
            <a:br>
              <a:rPr lang="en-CA" sz="3200" b="1" dirty="0" smtClean="0">
                <a:latin typeface="+mn-lt"/>
              </a:rPr>
            </a:br>
            <a:r>
              <a:rPr lang="en-CA" sz="2000" b="1" dirty="0">
                <a:latin typeface="+mn-lt"/>
              </a:rPr>
              <a:t>Residential Assessment </a:t>
            </a:r>
            <a:r>
              <a:rPr lang="en-CA" sz="2000" b="1" dirty="0" smtClean="0">
                <a:latin typeface="+mn-lt"/>
              </a:rPr>
              <a:t>298,172,900 </a:t>
            </a:r>
            <a:r>
              <a:rPr lang="en-CA" sz="2000" b="1" dirty="0">
                <a:latin typeface="+mn-lt"/>
              </a:rPr>
              <a:t>x </a:t>
            </a:r>
            <a:r>
              <a:rPr lang="en-CA" sz="2000" b="1" dirty="0" smtClean="0">
                <a:latin typeface="+mn-lt"/>
              </a:rPr>
              <a:t>0.00837028 </a:t>
            </a:r>
            <a:r>
              <a:rPr lang="en-CA" sz="2000" b="1" dirty="0">
                <a:latin typeface="+mn-lt"/>
              </a:rPr>
              <a:t>= </a:t>
            </a:r>
            <a:r>
              <a:rPr lang="en-CA" sz="2000" b="1" dirty="0" smtClean="0">
                <a:latin typeface="+mn-lt"/>
              </a:rPr>
              <a:t>$2,495,790</a:t>
            </a:r>
            <a:endParaRPr lang="en-CA" sz="2000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2977795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9E13-08F0-474A-9C29-695E07AAEE2D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9975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sz="3200" b="1" dirty="0">
                <a:latin typeface="+mn-lt"/>
              </a:rPr>
              <a:t>Total Residential Dollars to be </a:t>
            </a:r>
            <a:r>
              <a:rPr lang="en-CA" sz="3200" b="1" dirty="0" smtClean="0">
                <a:latin typeface="+mn-lt"/>
              </a:rPr>
              <a:t>Raised</a:t>
            </a:r>
            <a:br>
              <a:rPr lang="en-CA" sz="3200" b="1" dirty="0" smtClean="0">
                <a:latin typeface="+mn-lt"/>
              </a:rPr>
            </a:br>
            <a:r>
              <a:rPr lang="en-CA" sz="2000" b="1" dirty="0" smtClean="0">
                <a:latin typeface="+mn-lt"/>
              </a:rPr>
              <a:t>Residential Assessment 205240600  x 0.00724667 = $1,487,310</a:t>
            </a:r>
            <a:endParaRPr lang="en-CA" sz="2000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436708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9E13-08F0-474A-9C29-695E07AAEE2D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12425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sz="3200" b="1" dirty="0" smtClean="0">
                <a:latin typeface="+mn-lt"/>
              </a:rPr>
              <a:t>Total Residential</a:t>
            </a:r>
            <a:br>
              <a:rPr lang="en-CA" sz="3200" b="1" dirty="0" smtClean="0">
                <a:latin typeface="+mn-lt"/>
              </a:rPr>
            </a:br>
            <a:r>
              <a:rPr lang="en-CA" sz="3200" b="1" dirty="0" smtClean="0">
                <a:latin typeface="+mn-lt"/>
              </a:rPr>
              <a:t>Dollars Raised Through Taxation</a:t>
            </a:r>
            <a:endParaRPr lang="en-CA" sz="3200" b="1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Wolfe Island</a:t>
            </a:r>
            <a:endParaRPr lang="en-CA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38746051"/>
              </p:ext>
            </p:extLst>
          </p:nvPr>
        </p:nvGraphicFramePr>
        <p:xfrm>
          <a:off x="539552" y="2420888"/>
          <a:ext cx="3657600" cy="1652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/>
                <a:gridCol w="1213792"/>
                <a:gridCol w="1065312"/>
              </a:tblGrid>
              <a:tr h="936104">
                <a:tc>
                  <a:txBody>
                    <a:bodyPr/>
                    <a:lstStyle/>
                    <a:p>
                      <a:pPr algn="ctr"/>
                      <a:endParaRPr lang="en-CA" sz="2400" dirty="0" smtClean="0"/>
                    </a:p>
                    <a:p>
                      <a:pPr algn="ctr"/>
                      <a:r>
                        <a:rPr lang="en-CA" sz="1800" dirty="0" smtClean="0"/>
                        <a:t>2019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400" dirty="0" smtClean="0"/>
                    </a:p>
                    <a:p>
                      <a:pPr algn="ctr"/>
                      <a:r>
                        <a:rPr lang="en-CA" sz="1800" dirty="0" smtClean="0"/>
                        <a:t>2020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2400" dirty="0" smtClean="0"/>
                    </a:p>
                    <a:p>
                      <a:r>
                        <a:rPr lang="en-CA" sz="1800" baseline="0" dirty="0" smtClean="0"/>
                        <a:t>Change</a:t>
                      </a:r>
                      <a:endParaRPr lang="en-CA" sz="1800" dirty="0"/>
                    </a:p>
                  </a:txBody>
                  <a:tcPr/>
                </a:tc>
              </a:tr>
              <a:tr h="7165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/>
                        <a:t>$2,420,416</a:t>
                      </a:r>
                    </a:p>
                    <a:p>
                      <a:pPr algn="ctr"/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$2,495,790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3.1%</a:t>
                      </a:r>
                      <a:endParaRPr lang="en-CA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CA" dirty="0" smtClean="0"/>
              <a:t>Howe Island</a:t>
            </a:r>
            <a:endParaRPr lang="en-CA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970654608"/>
              </p:ext>
            </p:extLst>
          </p:nvPr>
        </p:nvGraphicFramePr>
        <p:xfrm>
          <a:off x="4283968" y="2420889"/>
          <a:ext cx="3801616" cy="1656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179"/>
                <a:gridCol w="1245109"/>
                <a:gridCol w="1209328"/>
              </a:tblGrid>
              <a:tr h="915663">
                <a:tc>
                  <a:txBody>
                    <a:bodyPr/>
                    <a:lstStyle/>
                    <a:p>
                      <a:pPr algn="ctr"/>
                      <a:endParaRPr lang="en-CA" sz="1800" dirty="0" smtClean="0"/>
                    </a:p>
                    <a:p>
                      <a:pPr algn="ctr"/>
                      <a:r>
                        <a:rPr lang="en-CA" sz="1800" dirty="0" smtClean="0"/>
                        <a:t>2019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 smtClean="0"/>
                    </a:p>
                    <a:p>
                      <a:pPr algn="ctr"/>
                      <a:r>
                        <a:rPr lang="en-CA" sz="1800" dirty="0" smtClean="0"/>
                        <a:t>2020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 smtClean="0"/>
                    </a:p>
                    <a:p>
                      <a:pPr algn="ctr"/>
                      <a:r>
                        <a:rPr lang="en-CA" sz="1800" dirty="0" smtClean="0"/>
                        <a:t>Change</a:t>
                      </a:r>
                      <a:endParaRPr lang="en-CA" sz="1800" dirty="0"/>
                    </a:p>
                  </a:txBody>
                  <a:tcPr/>
                </a:tc>
              </a:tr>
              <a:tr h="7405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/>
                        <a:t>$1,435,583</a:t>
                      </a:r>
                    </a:p>
                    <a:p>
                      <a:pPr algn="ctr"/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$1,487,310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3.6%</a:t>
                      </a:r>
                      <a:endParaRPr lang="en-CA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9E13-08F0-474A-9C29-695E07AAEE2D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23284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sz="3200" b="1" dirty="0" smtClean="0">
                <a:latin typeface="+mn-lt"/>
              </a:rPr>
              <a:t>2020 Highlights</a:t>
            </a:r>
            <a:endParaRPr lang="en-CA" sz="3200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0275658"/>
              </p:ext>
            </p:extLst>
          </p:nvPr>
        </p:nvGraphicFramePr>
        <p:xfrm>
          <a:off x="457200" y="1268760"/>
          <a:ext cx="7620000" cy="4943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3966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smtClean="0"/>
                        <a:t>WOLFE ISLAND</a:t>
                      </a:r>
                    </a:p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smtClean="0"/>
                        <a:t>HOWE</a:t>
                      </a:r>
                      <a:r>
                        <a:rPr lang="en-CA" b="1" baseline="0" dirty="0" smtClean="0"/>
                        <a:t> </a:t>
                      </a:r>
                      <a:r>
                        <a:rPr lang="en-CA" b="1" dirty="0" smtClean="0"/>
                        <a:t>ISLAND</a:t>
                      </a:r>
                    </a:p>
                    <a:p>
                      <a:pPr algn="ctr"/>
                      <a:endParaRPr lang="en-CA" dirty="0"/>
                    </a:p>
                  </a:txBody>
                  <a:tcPr/>
                </a:tc>
              </a:tr>
              <a:tr h="19234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Roads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Extension</a:t>
                      </a:r>
                      <a:r>
                        <a:rPr lang="en-US" sz="1400" b="1" baseline="0" dirty="0" smtClean="0"/>
                        <a:t> of pavement for Division St.</a:t>
                      </a:r>
                      <a:r>
                        <a:rPr lang="en-CA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</a:t>
                      </a:r>
                      <a:r>
                        <a:rPr lang="en-CA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CA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mower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Ditching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CA" sz="1400" b="1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CA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Line Structure Replacement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Flood mitigation break</a:t>
                      </a:r>
                      <a:r>
                        <a:rPr lang="en-US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walls</a:t>
                      </a:r>
                      <a:endParaRPr lang="en-CA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Wolfe Island Fire and Rescue parking lot pavement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Roads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Cross culvert replacement on Spithead Road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Culvert replacement near Quinn’s curve on Howe Island Drive </a:t>
                      </a:r>
                    </a:p>
                    <a:p>
                      <a:r>
                        <a:rPr lang="en-US" sz="1400" b="1" dirty="0" smtClean="0"/>
                        <a:t>Phased in North Shore Road reconstruction</a:t>
                      </a:r>
                    </a:p>
                    <a:p>
                      <a:r>
                        <a:rPr lang="en-US" sz="1400" b="1" baseline="0" dirty="0" smtClean="0"/>
                        <a:t>Transfer Site Recycling Bins</a:t>
                      </a:r>
                    </a:p>
                    <a:p>
                      <a:r>
                        <a:rPr lang="en-US" sz="1400" b="1" baseline="0" dirty="0" smtClean="0"/>
                        <a:t>Howe Island Fire and Rescue tanker replacement</a:t>
                      </a:r>
                    </a:p>
                    <a:p>
                      <a:r>
                        <a:rPr lang="en-US" sz="1400" b="1" baseline="0" dirty="0" smtClean="0"/>
                        <a:t>Pager Upgrades</a:t>
                      </a:r>
                      <a:endParaRPr lang="en-CA" sz="1400" b="1" dirty="0"/>
                    </a:p>
                  </a:txBody>
                  <a:tcPr/>
                </a:tc>
              </a:tr>
              <a:tr h="782402">
                <a:tc>
                  <a:txBody>
                    <a:bodyPr/>
                    <a:lstStyle/>
                    <a:p>
                      <a:r>
                        <a:rPr lang="en-US" sz="1400" b="1" baseline="0" dirty="0" smtClean="0"/>
                        <a:t>Seniors Housing parking lot pavement</a:t>
                      </a:r>
                    </a:p>
                    <a:p>
                      <a:r>
                        <a:rPr lang="en-US" sz="1400" b="1" baseline="0" dirty="0" smtClean="0"/>
                        <a:t>Transfer site compactor bins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Simcoe Island Ferry Building replacement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Howe</a:t>
                      </a:r>
                      <a:r>
                        <a:rPr lang="en-US" sz="1400" b="1" baseline="0" dirty="0" smtClean="0"/>
                        <a:t> Island Township Ferry dock and ramp flood mitigation study</a:t>
                      </a:r>
                    </a:p>
                    <a:p>
                      <a:r>
                        <a:rPr lang="en-US" sz="1400" b="1" baseline="0" dirty="0" smtClean="0"/>
                        <a:t>Cameras County Ferry Mainland side</a:t>
                      </a:r>
                      <a:endParaRPr lang="en-CA" sz="1400" b="1" dirty="0"/>
                    </a:p>
                  </a:txBody>
                  <a:tcPr/>
                </a:tc>
              </a:tr>
              <a:tr h="1010603">
                <a:tc>
                  <a:txBody>
                    <a:bodyPr/>
                    <a:lstStyle/>
                    <a:p>
                      <a:r>
                        <a:rPr lang="en-US" sz="1400" b="1" baseline="0" dirty="0" smtClean="0"/>
                        <a:t>CCB ball diamond pole replacement and wiring </a:t>
                      </a:r>
                    </a:p>
                    <a:p>
                      <a:r>
                        <a:rPr lang="en-US" sz="1400" b="1" baseline="0" dirty="0" smtClean="0"/>
                        <a:t>Soccer nets</a:t>
                      </a:r>
                    </a:p>
                    <a:p>
                      <a:r>
                        <a:rPr lang="en-US" sz="1400" b="1" baseline="0" dirty="0" smtClean="0"/>
                        <a:t>Piece of accessible playground equipment</a:t>
                      </a:r>
                    </a:p>
                    <a:p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Osprey Structure </a:t>
                      </a:r>
                      <a:endParaRPr lang="en-CA" sz="14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Howe</a:t>
                      </a:r>
                      <a:r>
                        <a:rPr lang="en-US" sz="1400" b="1" baseline="0" dirty="0" smtClean="0"/>
                        <a:t> Island Trail maintenance </a:t>
                      </a:r>
                    </a:p>
                    <a:p>
                      <a:r>
                        <a:rPr lang="en-US" sz="1400" b="1" baseline="0" dirty="0" smtClean="0"/>
                        <a:t>Howe Island Pat Norris Park, enhancements pending grant approval</a:t>
                      </a:r>
                      <a:endParaRPr lang="en-CA" sz="1400" b="1" dirty="0"/>
                    </a:p>
                  </a:txBody>
                  <a:tcPr/>
                </a:tc>
              </a:tr>
              <a:tr h="5868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baseline="0" dirty="0" smtClean="0"/>
                        <a:t>Window replacement Municipal Office &amp; Community Hall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Expansion of Council</a:t>
                      </a:r>
                      <a:r>
                        <a:rPr lang="en-US" sz="1400" b="1" baseline="0" dirty="0" smtClean="0"/>
                        <a:t> Chambers </a:t>
                      </a:r>
                      <a:endParaRPr lang="en-CA" sz="1400" b="1" dirty="0" smtClean="0"/>
                    </a:p>
                    <a:p>
                      <a:endParaRPr lang="en-CA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9E13-08F0-474A-9C29-695E07AAEE2D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83519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sz="3200" b="1" dirty="0" smtClean="0">
                <a:latin typeface="+mn-lt"/>
              </a:rPr>
              <a:t>General Reserves</a:t>
            </a:r>
            <a:endParaRPr lang="en-CA" sz="3200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865190"/>
              </p:ext>
            </p:extLst>
          </p:nvPr>
        </p:nvGraphicFramePr>
        <p:xfrm>
          <a:off x="457200" y="1497072"/>
          <a:ext cx="7211144" cy="218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5572"/>
                <a:gridCol w="3605572"/>
              </a:tblGrid>
              <a:tr h="370840">
                <a:tc>
                  <a:txBody>
                    <a:bodyPr/>
                    <a:lstStyle/>
                    <a:p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b="1" dirty="0" smtClean="0"/>
                        <a:t>Working Capital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400" b="1" dirty="0" smtClean="0"/>
                        <a:t>$287,091</a:t>
                      </a:r>
                      <a:endParaRPr lang="en-CA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b="1" dirty="0" smtClean="0"/>
                        <a:t>Asset Management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400" b="1" dirty="0" smtClean="0"/>
                        <a:t>$113,916</a:t>
                      </a:r>
                      <a:endParaRPr lang="en-CA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Computer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400" b="1" dirty="0" smtClean="0"/>
                        <a:t>$12,300</a:t>
                      </a:r>
                      <a:endParaRPr lang="en-CA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b="1" dirty="0" smtClean="0"/>
                        <a:t>Election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400" b="1" dirty="0" smtClean="0"/>
                        <a:t>$5,000</a:t>
                      </a:r>
                      <a:endParaRPr lang="en-CA" sz="1400" b="1" dirty="0"/>
                    </a:p>
                  </a:txBody>
                  <a:tcPr/>
                </a:tc>
              </a:tr>
              <a:tr h="262632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Total</a:t>
                      </a:r>
                      <a:endParaRPr lang="en-C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$418,307</a:t>
                      </a:r>
                      <a:endParaRPr lang="en-CA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9E13-08F0-474A-9C29-695E07AAEE2D}" type="slidenum">
              <a:rPr lang="en-CA" smtClean="0"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71349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30026"/>
          </a:xfrm>
        </p:spPr>
        <p:txBody>
          <a:bodyPr/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Calibri"/>
              </a:rPr>
              <a:t>Wolfe Island Reserves</a:t>
            </a:r>
            <a:r>
              <a:rPr lang="en-CA" sz="2000" dirty="0">
                <a:latin typeface="Arial"/>
              </a:rPr>
              <a:t/>
            </a:r>
            <a:br>
              <a:rPr lang="en-CA" sz="2000" dirty="0">
                <a:latin typeface="Arial"/>
              </a:rPr>
            </a:br>
            <a:endParaRPr lang="en-CA" sz="2000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8040221"/>
              </p:ext>
            </p:extLst>
          </p:nvPr>
        </p:nvGraphicFramePr>
        <p:xfrm>
          <a:off x="457200" y="332657"/>
          <a:ext cx="7620000" cy="6423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4880"/>
                <a:gridCol w="2785120"/>
              </a:tblGrid>
              <a:tr h="3600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</a:rPr>
                        <a:t>Wolfe Island Reserves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Culture</a:t>
                      </a:r>
                      <a:r>
                        <a:rPr lang="en-US" sz="1400" b="1" baseline="0" dirty="0" smtClean="0"/>
                        <a:t> and Recreation Playground Equipment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$13,900</a:t>
                      </a:r>
                      <a:endParaRPr lang="en-CA" sz="1400" b="1" dirty="0"/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Township</a:t>
                      </a:r>
                      <a:r>
                        <a:rPr lang="en-US" sz="1400" b="1" baseline="0" dirty="0" smtClean="0"/>
                        <a:t> Capital Investment Wind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$475,417</a:t>
                      </a:r>
                      <a:endParaRPr lang="en-CA" sz="1400" b="1" dirty="0"/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Simcoe Ramp Replacement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$26,000</a:t>
                      </a:r>
                      <a:endParaRPr lang="en-CA" sz="1400" b="1" dirty="0"/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Seniors Housing 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$6,000</a:t>
                      </a:r>
                      <a:endParaRPr lang="en-CA" sz="1400" b="1" dirty="0"/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Culture</a:t>
                      </a:r>
                      <a:r>
                        <a:rPr lang="en-US" sz="1400" b="1" baseline="0" dirty="0" smtClean="0"/>
                        <a:t> and Recreation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$5,642</a:t>
                      </a:r>
                      <a:endParaRPr lang="en-CA" sz="1400" b="1" dirty="0"/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Community Centre Board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$71,903</a:t>
                      </a:r>
                      <a:endParaRPr lang="en-CA" sz="1400" b="1" dirty="0"/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Property Infrastructure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$123,598</a:t>
                      </a:r>
                      <a:endParaRPr lang="en-CA" sz="1400" b="1" dirty="0"/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General Reserves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(Modernization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Funds) </a:t>
                      </a:r>
                      <a:endParaRPr lang="en-C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$59,915</a:t>
                      </a:r>
                      <a:endParaRPr lang="en-C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Fire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$37,915</a:t>
                      </a:r>
                      <a:endParaRPr lang="en-CA" sz="1400" b="1" dirty="0"/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Roads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$203,041</a:t>
                      </a:r>
                      <a:endParaRPr lang="en-CA" sz="1400" b="1" dirty="0"/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Parklands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$17,535</a:t>
                      </a:r>
                      <a:endParaRPr lang="en-CA" sz="1400" b="1" dirty="0"/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Ernie Allen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$62,323</a:t>
                      </a:r>
                      <a:endParaRPr lang="en-CA" sz="1400" b="1" dirty="0"/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Card Lock 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$18,345</a:t>
                      </a:r>
                      <a:endParaRPr lang="en-CA" sz="1400" b="1" dirty="0"/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Turbine Investment Fund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$1,255,377</a:t>
                      </a:r>
                      <a:endParaRPr lang="en-CA" sz="1400" b="1" dirty="0"/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$2,376,912</a:t>
                      </a:r>
                      <a:endParaRPr lang="en-CA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9E13-08F0-474A-9C29-695E07AAEE2D}" type="slidenum">
              <a:rPr lang="en-CA" smtClean="0"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18839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30026"/>
          </a:xfrm>
        </p:spPr>
        <p:txBody>
          <a:bodyPr/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Calibri"/>
              </a:rPr>
              <a:t>Wolfe Island Reserves</a:t>
            </a:r>
            <a:r>
              <a:rPr lang="en-CA" sz="2000" dirty="0">
                <a:latin typeface="Arial"/>
              </a:rPr>
              <a:t/>
            </a:r>
            <a:br>
              <a:rPr lang="en-CA" sz="2000" dirty="0">
                <a:latin typeface="Arial"/>
              </a:rPr>
            </a:br>
            <a:endParaRPr lang="en-CA" sz="2000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9526278"/>
              </p:ext>
            </p:extLst>
          </p:nvPr>
        </p:nvGraphicFramePr>
        <p:xfrm>
          <a:off x="457200" y="332657"/>
          <a:ext cx="7620000" cy="3596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4880"/>
                <a:gridCol w="2785120"/>
              </a:tblGrid>
              <a:tr h="3600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</a:rPr>
                        <a:t>Howe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dirty="0" smtClean="0">
                          <a:latin typeface="+mn-lt"/>
                        </a:rPr>
                        <a:t>Island Reserves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General</a:t>
                      </a:r>
                      <a:r>
                        <a:rPr lang="en-US" sz="1400" b="1" baseline="0" dirty="0" smtClean="0"/>
                        <a:t> Reserves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(Modernization) </a:t>
                      </a:r>
                      <a:endParaRPr lang="en-C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$21,767</a:t>
                      </a:r>
                      <a:endParaRPr lang="en-C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Lot</a:t>
                      </a:r>
                      <a:r>
                        <a:rPr lang="en-US" sz="1400" b="1" baseline="0" dirty="0" smtClean="0"/>
                        <a:t> Levies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$75,408</a:t>
                      </a:r>
                      <a:endParaRPr lang="en-CA" sz="1400" b="1" dirty="0"/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Mill</a:t>
                      </a:r>
                      <a:r>
                        <a:rPr lang="en-US" sz="1400" b="1" baseline="0" dirty="0" smtClean="0"/>
                        <a:t> Rate Stabilization 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$42,224</a:t>
                      </a:r>
                      <a:endParaRPr lang="en-CA" sz="1400" b="1" dirty="0"/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Fire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$32,452</a:t>
                      </a:r>
                      <a:endParaRPr lang="en-CA" sz="1400" b="1" dirty="0"/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Transportation Roads/Marine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$240,092</a:t>
                      </a:r>
                      <a:endParaRPr lang="en-C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Roads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$9,832</a:t>
                      </a:r>
                      <a:endParaRPr lang="en-CA" sz="1400" b="1" dirty="0"/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Parkland</a:t>
                      </a:r>
                      <a:r>
                        <a:rPr lang="en-US" sz="1400" b="1" baseline="0" dirty="0" smtClean="0"/>
                        <a:t> 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$209,948</a:t>
                      </a:r>
                      <a:endParaRPr lang="en-C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3831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Total</a:t>
                      </a:r>
                      <a:endParaRPr lang="en-C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$631,723</a:t>
                      </a:r>
                      <a:endParaRPr lang="en-CA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9E13-08F0-474A-9C29-695E07AAEE2D}" type="slidenum">
              <a:rPr lang="en-CA" smtClean="0"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387624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690</TotalTime>
  <Words>481</Words>
  <Application>Microsoft Office PowerPoint</Application>
  <PresentationFormat>On-screen Show (4:3)</PresentationFormat>
  <Paragraphs>259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2020 Budget</vt:lpstr>
      <vt:lpstr>Breakdown average residential 2020</vt:lpstr>
      <vt:lpstr>Total Residential Dollars to be Raised Residential Assessment 298,172,900 x 0.00837028 = $2,495,790</vt:lpstr>
      <vt:lpstr>Total Residential Dollars to be Raised Residential Assessment 205240600  x 0.00724667 = $1,487,310</vt:lpstr>
      <vt:lpstr>Total Residential Dollars Raised Through Taxation</vt:lpstr>
      <vt:lpstr>2020 Highlights</vt:lpstr>
      <vt:lpstr>General Reserves</vt:lpstr>
      <vt:lpstr>Wolfe Island Reserves </vt:lpstr>
      <vt:lpstr>Wolfe Island Reserves </vt:lpstr>
      <vt:lpstr>Obligatory Reserves</vt:lpstr>
      <vt:lpstr>Wolfe Island Debenture Status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Budget</dc:title>
  <dc:creator>dplumley</dc:creator>
  <cp:lastModifiedBy>dplumley</cp:lastModifiedBy>
  <cp:revision>69</cp:revision>
  <cp:lastPrinted>2020-06-03T14:28:26Z</cp:lastPrinted>
  <dcterms:created xsi:type="dcterms:W3CDTF">2019-03-14T16:45:36Z</dcterms:created>
  <dcterms:modified xsi:type="dcterms:W3CDTF">2020-06-03T14:29:43Z</dcterms:modified>
</cp:coreProperties>
</file>